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61" r:id="rId5"/>
    <p:sldId id="262" r:id="rId6"/>
    <p:sldId id="263" r:id="rId7"/>
    <p:sldId id="264" r:id="rId8"/>
    <p:sldId id="265" r:id="rId9"/>
    <p:sldId id="266" r:id="rId10"/>
    <p:sldId id="267"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sley Potts" initials="LP" lastIdx="1" clrIdx="0">
    <p:extLst>
      <p:ext uri="{19B8F6BF-5375-455C-9EA6-DF929625EA0E}">
        <p15:presenceInfo xmlns:p15="http://schemas.microsoft.com/office/powerpoint/2012/main" userId="b77efd351044f3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233" autoAdjust="0"/>
  </p:normalViewPr>
  <p:slideViewPr>
    <p:cSldViewPr snapToGrid="0">
      <p:cViewPr varScale="1">
        <p:scale>
          <a:sx n="82" d="100"/>
          <a:sy n="82" d="100"/>
        </p:scale>
        <p:origin x="16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3:04:56.342"/>
    </inkml:context>
    <inkml:brush xml:id="br0">
      <inkml:brushProperty name="width" value="0.35" units="cm"/>
      <inkml:brushProperty name="height" value="0.35" units="cm"/>
      <inkml:brushProperty name="ignorePressure" value="1"/>
    </inkml:brush>
  </inkml:definitions>
  <inkml:trace contextRef="#ctx0" brushRef="#br0">0 0,'1112'0,"-1046"4,-1 2,0 4,-1 2,5 0,90 19,-75-13,1-4,0-3,27-3,130-10,-202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3:04:59.752"/>
    </inkml:context>
    <inkml:brush xml:id="br0">
      <inkml:brushProperty name="width" value="0.35" units="cm"/>
      <inkml:brushProperty name="height" value="0.35" units="cm"/>
      <inkml:brushProperty name="ignorePressure" value="1"/>
    </inkml:brush>
  </inkml:definitions>
  <inkml:trace contextRef="#ctx0" brushRef="#br0">1 0,'57'2,"0"2,-1 3,1 2,6 4,-25-2,-1 0,10 7,-21-7,1-1,-1-2,2-1,-1 0,13-1,89-2,-88-4,1 1,-1 2,25 6,178 41,-172-39,1-4,0-3,0-4,28-4,39 1,96 3,-184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3:05:03.400"/>
    </inkml:context>
    <inkml:brush xml:id="br0">
      <inkml:brushProperty name="width" value="0.35" units="cm"/>
      <inkml:brushProperty name="height" value="0.35" units="cm"/>
      <inkml:brushProperty name="ignorePressure" value="1"/>
    </inkml:brush>
  </inkml:definitions>
  <inkml:trace contextRef="#ctx0" brushRef="#br0">0 0,'864'0,"-764"6,0 4,-1 4,64 19,-66-12,0-4,2-4,77-1,-129-12,-14 1,0-2,0 0,0-3,4-1,-3-4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3:05:12.601"/>
    </inkml:context>
    <inkml:brush xml:id="br0">
      <inkml:brushProperty name="width" value="0.35" units="cm"/>
      <inkml:brushProperty name="height" value="0.35" units="cm"/>
      <inkml:brushProperty name="ignorePressure" value="1"/>
    </inkml:brush>
  </inkml:definitions>
  <inkml:trace contextRef="#ctx0" brushRef="#br0">0 44,'15'0,"31"-1,0 2,0 2,-1 3,1 1,64 20,22 13,-86-27,1-2,-1-3,2-1,44 0,197-9,-111-2,1748 4,-1856-5,-1-3,1-3,-2-3,31-11,-81 20,20-6,-1-2,13-8,-16 7,0 2,23-6,-44 15,0 1,0 0,1 1,-1 0,0 1,1 0,-1 1,0 1,3 0,23 8,-4-1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6T23:05:22.770"/>
    </inkml:context>
    <inkml:brush xml:id="br0">
      <inkml:brushProperty name="width" value="0.35" units="cm"/>
      <inkml:brushProperty name="height" value="0.35" units="cm"/>
      <inkml:brushProperty name="ignorePressure" value="1"/>
    </inkml:brush>
  </inkml:definitions>
  <inkml:trace contextRef="#ctx0" brushRef="#br0">0 49,'1'-2,"-1"1,0-1,1 1,-1 0,1-1,0 1,-1 0,1-1,0 1,0 0,0 0,0 0,0 0,0-1,0 1,0 1,0-1,1 0,-1 0,0 0,1 1,-1-1,0 0,1 1,-1 0,1-1,1 1,44-9,-43 8,108-7,-1 5,43 7,12-1,2842-3,-2979 2,1 1,-1 1,22 7,-28-6,15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1C442-B3A2-4D9B-9CD7-A858879F655A}" type="datetimeFigureOut">
              <a:rPr lang="en-US" smtClean="0"/>
              <a:t>8/6/2020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FF599-CF6C-4219-80E7-0F5E4A2B9490}" type="slidenum">
              <a:rPr lang="en-US" smtClean="0"/>
              <a:t>‹#›</a:t>
            </a:fld>
            <a:endParaRPr lang="en-US"/>
          </a:p>
        </p:txBody>
      </p:sp>
    </p:spTree>
    <p:extLst>
      <p:ext uri="{BB962C8B-B14F-4D97-AF65-F5344CB8AC3E}">
        <p14:creationId xmlns:p14="http://schemas.microsoft.com/office/powerpoint/2010/main" val="2019642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Triggered Hunger: A Global Concern</a:t>
            </a:r>
          </a:p>
        </p:txBody>
      </p:sp>
      <p:sp>
        <p:nvSpPr>
          <p:cNvPr id="4" name="Slide Number Placeholder 3"/>
          <p:cNvSpPr>
            <a:spLocks noGrp="1"/>
          </p:cNvSpPr>
          <p:nvPr>
            <p:ph type="sldNum" sz="quarter" idx="5"/>
          </p:nvPr>
        </p:nvSpPr>
        <p:spPr/>
        <p:txBody>
          <a:bodyPr/>
          <a:lstStyle/>
          <a:p>
            <a:fld id="{F67FF599-CF6C-4219-80E7-0F5E4A2B9490}" type="slidenum">
              <a:rPr lang="en-US" smtClean="0"/>
              <a:t>1</a:t>
            </a:fld>
            <a:endParaRPr lang="en-US"/>
          </a:p>
        </p:txBody>
      </p:sp>
    </p:spTree>
    <p:extLst>
      <p:ext uri="{BB962C8B-B14F-4D97-AF65-F5344CB8AC3E}">
        <p14:creationId xmlns:p14="http://schemas.microsoft.com/office/powerpoint/2010/main" val="49806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Critically analyzing globalization adds value to interactions because it provides a more thorough understanding of a topic or issue.  A friend of mine is a teacher in rural Maine.  She recently was talking about her personal efforts to become more global in her thinking about different cultures and experiences.  At one point she says it’s “such a struggle for me since I don’t even know what I don’t know!”  A couple of people in the conversation acknowledged that they were teenagers before they ever saw a non-white person not on tv.  If we look back at the example of the federal workers during the government shut down, we see the responses from people who have never struggled.  It is hard to understand something that you have never experienced but we must try.  Even the most well intentioned people have bias simply due to lack of exposure, or sometimes even worse, limited exposure.  It is said that a little knowledge is a dangerous thing.  In terms of globalization I think this means that sometimes we take our limited knowledge or experience and try to apply it in broad strokes to an entire group or topic. In the global society we live in, it is important that we take the time to evaluate issues from a global perspective.  Our world is incredibly vast yet oh so small in many ways.  There was a time not too long ago that people living in small towns across America may not have felt the effects of globalization but with the help of the internet, that is no longer the case</a:t>
            </a:r>
          </a:p>
        </p:txBody>
      </p:sp>
      <p:sp>
        <p:nvSpPr>
          <p:cNvPr id="4" name="Slide Number Placeholder 3"/>
          <p:cNvSpPr>
            <a:spLocks noGrp="1"/>
          </p:cNvSpPr>
          <p:nvPr>
            <p:ph type="sldNum" sz="quarter" idx="5"/>
          </p:nvPr>
        </p:nvSpPr>
        <p:spPr/>
        <p:txBody>
          <a:bodyPr/>
          <a:lstStyle/>
          <a:p>
            <a:fld id="{F67FF599-CF6C-4219-80E7-0F5E4A2B9490}" type="slidenum">
              <a:rPr lang="en-US" smtClean="0"/>
              <a:t>10</a:t>
            </a:fld>
            <a:endParaRPr lang="en-US"/>
          </a:p>
        </p:txBody>
      </p:sp>
    </p:spTree>
    <p:extLst>
      <p:ext uri="{BB962C8B-B14F-4D97-AF65-F5344CB8AC3E}">
        <p14:creationId xmlns:p14="http://schemas.microsoft.com/office/powerpoint/2010/main" val="4001889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events that tend to cause a temporary food shortage or hunger problem.  Some of them are natural disasters, war and unexpected unemployment.</a:t>
            </a:r>
          </a:p>
        </p:txBody>
      </p:sp>
      <p:sp>
        <p:nvSpPr>
          <p:cNvPr id="4" name="Slide Number Placeholder 3"/>
          <p:cNvSpPr>
            <a:spLocks noGrp="1"/>
          </p:cNvSpPr>
          <p:nvPr>
            <p:ph type="sldNum" sz="quarter" idx="5"/>
          </p:nvPr>
        </p:nvSpPr>
        <p:spPr/>
        <p:txBody>
          <a:bodyPr/>
          <a:lstStyle/>
          <a:p>
            <a:fld id="{F67FF599-CF6C-4219-80E7-0F5E4A2B9490}" type="slidenum">
              <a:rPr lang="en-US" smtClean="0"/>
              <a:t>2</a:t>
            </a:fld>
            <a:endParaRPr lang="en-US"/>
          </a:p>
        </p:txBody>
      </p:sp>
    </p:spTree>
    <p:extLst>
      <p:ext uri="{BB962C8B-B14F-4D97-AF65-F5344CB8AC3E}">
        <p14:creationId xmlns:p14="http://schemas.microsoft.com/office/powerpoint/2010/main" val="181958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year hurricanes leave hundreds of thousands of people uncertain where their next meal will come from. Jose Andres’ World Central Kitchen has kitchens and staff on the ground ready to jump into action when the need arises.  The end of 2019 into the beginning of 2020 saw several earthquakes and aftershocks shake Puerto Rico including 6.4 and 6.0 magnitude quakes (Ayala, Mazzei, Robles, Garcia, 2020).  Celebrity Chef Jose Andres started World Central Kitchen to respond to natural disasters.  The day of the 6.4 quake, they served 2000 meals between 2 locations.  One week later they had served one hundred thousand meals to over 90 locations. (World Central Kitchen, 2020)  After hurricane Katrina I remember receiving a plea from our local food banks around Southern New Jersey.  All the corporate donations were being diverted to the areas effected by the hurricane, there was not enough food to meet the needs of our local residents.</a:t>
            </a:r>
          </a:p>
        </p:txBody>
      </p:sp>
      <p:sp>
        <p:nvSpPr>
          <p:cNvPr id="4" name="Slide Number Placeholder 3"/>
          <p:cNvSpPr>
            <a:spLocks noGrp="1"/>
          </p:cNvSpPr>
          <p:nvPr>
            <p:ph type="sldNum" sz="quarter" idx="5"/>
          </p:nvPr>
        </p:nvSpPr>
        <p:spPr/>
        <p:txBody>
          <a:bodyPr/>
          <a:lstStyle/>
          <a:p>
            <a:fld id="{F67FF599-CF6C-4219-80E7-0F5E4A2B9490}" type="slidenum">
              <a:rPr lang="en-US" smtClean="0"/>
              <a:t>3</a:t>
            </a:fld>
            <a:endParaRPr lang="en-US"/>
          </a:p>
        </p:txBody>
      </p:sp>
    </p:spTree>
    <p:extLst>
      <p:ext uri="{BB962C8B-B14F-4D97-AF65-F5344CB8AC3E}">
        <p14:creationId xmlns:p14="http://schemas.microsoft.com/office/powerpoint/2010/main" val="350464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Hungry civilians are often the unseen victims of war. The UN reports that 2018 saw around 56 million people in urgent need of food assistance across 8 war torn regions.  They were looking at Afghanistan, the Central African Republic, the Democratic Republic of the Congo, South Sudan, Yemen, Somalia, Syria and the Lake Chad Basin.  (UN News, 2019)  Having this information leads me to two thoughts on globalization.  First, it reinforces the importance of ensuring that the United States continues to assist refugees from these areas. Second, it reminds me that the people who complain about refugees probably just don’t have an accurate global view on the issues faced by the peoples of these regions.  There is a belief in some circles that refugees are just coming to take our stuff but the reality is that many find themselves making the choice between staying in the only homeland they have ever known and starving or finding their way to another country where they have a chance at survival.</a:t>
            </a:r>
          </a:p>
        </p:txBody>
      </p:sp>
      <p:sp>
        <p:nvSpPr>
          <p:cNvPr id="4" name="Slide Number Placeholder 3"/>
          <p:cNvSpPr>
            <a:spLocks noGrp="1"/>
          </p:cNvSpPr>
          <p:nvPr>
            <p:ph type="sldNum" sz="quarter" idx="5"/>
          </p:nvPr>
        </p:nvSpPr>
        <p:spPr/>
        <p:txBody>
          <a:bodyPr/>
          <a:lstStyle/>
          <a:p>
            <a:fld id="{F67FF599-CF6C-4219-80E7-0F5E4A2B9490}" type="slidenum">
              <a:rPr lang="en-US" smtClean="0"/>
              <a:t>4</a:t>
            </a:fld>
            <a:endParaRPr lang="en-US"/>
          </a:p>
        </p:txBody>
      </p:sp>
    </p:spTree>
    <p:extLst>
      <p:ext uri="{BB962C8B-B14F-4D97-AF65-F5344CB8AC3E}">
        <p14:creationId xmlns:p14="http://schemas.microsoft.com/office/powerpoint/2010/main" val="325435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middle of the government shut down of 2018-2019 there was a lot of partisan talk on social media.  What surprised me the most were some of the negative comments about workers that found themselves struggling to make ends meet.  Of course there was also a lot of support.  A thread on a local (to me) Facebook group started out with a comment about federal employees stating that they should find temporary work if they need it but some would just enjoy their paid time off.  There was a lot of criticism of people who did not have savings to cover themselves during the shut down.  There seemed to be an unbelievable number of people that felt that if people don’t have 6 months savings it’s their own fault, obviously unaware of the well known statistic that tells us that a large percentage of the population couldn’t afford a $400 emergency </a:t>
            </a:r>
            <a:r>
              <a:rPr lang="en-US" dirty="0" err="1"/>
              <a:t>expence</a:t>
            </a:r>
            <a:r>
              <a:rPr lang="en-US" dirty="0"/>
              <a:t>.  On the flipside, there were plenty of people who stood up for the furloughed workers and even coordinated meals for them and offered temporary work.  </a:t>
            </a:r>
          </a:p>
        </p:txBody>
      </p:sp>
      <p:sp>
        <p:nvSpPr>
          <p:cNvPr id="4" name="Slide Number Placeholder 3"/>
          <p:cNvSpPr>
            <a:spLocks noGrp="1"/>
          </p:cNvSpPr>
          <p:nvPr>
            <p:ph type="sldNum" sz="quarter" idx="5"/>
          </p:nvPr>
        </p:nvSpPr>
        <p:spPr/>
        <p:txBody>
          <a:bodyPr/>
          <a:lstStyle/>
          <a:p>
            <a:fld id="{F67FF599-CF6C-4219-80E7-0F5E4A2B9490}" type="slidenum">
              <a:rPr lang="en-US" smtClean="0"/>
              <a:t>5</a:t>
            </a:fld>
            <a:endParaRPr lang="en-US"/>
          </a:p>
        </p:txBody>
      </p:sp>
    </p:spTree>
    <p:extLst>
      <p:ext uri="{BB962C8B-B14F-4D97-AF65-F5344CB8AC3E}">
        <p14:creationId xmlns:p14="http://schemas.microsoft.com/office/powerpoint/2010/main" val="221806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computer science major I think about all the ways technology can help.  I plan on working in big data so that influences my perspective as well.  Communication is huge.  We need reliable communication to be able to spread news about what is happening and to coordinate any relief efforts.  Technology can help if there is a fundraising need by getting the word out about the campaign and as a way to accept funds.  Stored data can be used to target fundraising pleas to people who have been generous in the past.  In some cases there may be a more focused approach to matching those who can help with those in need.  Technology could show someone evacuating from a fire zone where the nearest shelter is set up.  Awareness and preparedness tend to overlap like using technology to provide text notifications informing residents when an evacuation may be called for.</a:t>
            </a:r>
          </a:p>
        </p:txBody>
      </p:sp>
      <p:sp>
        <p:nvSpPr>
          <p:cNvPr id="4" name="Slide Number Placeholder 3"/>
          <p:cNvSpPr>
            <a:spLocks noGrp="1"/>
          </p:cNvSpPr>
          <p:nvPr>
            <p:ph type="sldNum" sz="quarter" idx="5"/>
          </p:nvPr>
        </p:nvSpPr>
        <p:spPr/>
        <p:txBody>
          <a:bodyPr/>
          <a:lstStyle/>
          <a:p>
            <a:fld id="{F67FF599-CF6C-4219-80E7-0F5E4A2B9490}" type="slidenum">
              <a:rPr lang="en-US" smtClean="0"/>
              <a:t>6</a:t>
            </a:fld>
            <a:endParaRPr lang="en-US"/>
          </a:p>
        </p:txBody>
      </p:sp>
    </p:spTree>
    <p:extLst>
      <p:ext uri="{BB962C8B-B14F-4D97-AF65-F5344CB8AC3E}">
        <p14:creationId xmlns:p14="http://schemas.microsoft.com/office/powerpoint/2010/main" val="1664910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Critically analyzing globalization can help us avoid making insensitive comments.  If someone is in an area devastated by natural disasters, it may not be wise to make comments about people buying out all the bread and milk before a storm.  It can help you to find common ground with another person.  Perhaps you went through something similar or know someone who did.  You can use that understanding to guide your business relationship.  If you are working with someone in an area in the middle of hurricane, tornado or fire season, they may need extra time or accommodations.  Understanding someone else's needs provides the opportunity to offer accommodations before they need to ask for them.</a:t>
            </a:r>
          </a:p>
        </p:txBody>
      </p:sp>
      <p:sp>
        <p:nvSpPr>
          <p:cNvPr id="4" name="Slide Number Placeholder 3"/>
          <p:cNvSpPr>
            <a:spLocks noGrp="1"/>
          </p:cNvSpPr>
          <p:nvPr>
            <p:ph type="sldNum" sz="quarter" idx="5"/>
          </p:nvPr>
        </p:nvSpPr>
        <p:spPr/>
        <p:txBody>
          <a:bodyPr/>
          <a:lstStyle/>
          <a:p>
            <a:fld id="{F67FF599-CF6C-4219-80E7-0F5E4A2B9490}" type="slidenum">
              <a:rPr lang="en-US" smtClean="0"/>
              <a:t>7</a:t>
            </a:fld>
            <a:endParaRPr lang="en-US"/>
          </a:p>
        </p:txBody>
      </p:sp>
    </p:spTree>
    <p:extLst>
      <p:ext uri="{BB962C8B-B14F-4D97-AF65-F5344CB8AC3E}">
        <p14:creationId xmlns:p14="http://schemas.microsoft.com/office/powerpoint/2010/main" val="78655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live in such a global society there is a tendency to make assumptions about what is true in someone else's world or about what they know about ours.  If I am working with an international company, or even one in a different region in the US, to build a database, it is important that I don’t make any assumptions about what fields they may want.  If I needed to put options for a heating source and I did it based on my experience, I’d probably put electric or gas.  Everyone I know uses one of those two heat sources.  If the company works in a more rural area they may want to include propane and wood.  There are probably other options out there that I wouldn’t think of.  It is important to ask questions and listen carefully to the response so I can produce a great product for the client.  There is also a certain amount of self education we can do when working with a global client.  Depending on the project I could be helpful to be aware of the local terrain, are they in the mountains, near the coast, surrounded by forest.  It could be helpful to know what products are produced in the region.  There are many ways to research aspects of the company and area in preparation of a good business relationship.</a:t>
            </a:r>
          </a:p>
        </p:txBody>
      </p:sp>
      <p:sp>
        <p:nvSpPr>
          <p:cNvPr id="4" name="Slide Number Placeholder 3"/>
          <p:cNvSpPr>
            <a:spLocks noGrp="1"/>
          </p:cNvSpPr>
          <p:nvPr>
            <p:ph type="sldNum" sz="quarter" idx="5"/>
          </p:nvPr>
        </p:nvSpPr>
        <p:spPr/>
        <p:txBody>
          <a:bodyPr/>
          <a:lstStyle/>
          <a:p>
            <a:fld id="{F67FF599-CF6C-4219-80E7-0F5E4A2B9490}" type="slidenum">
              <a:rPr lang="en-US" smtClean="0"/>
              <a:t>8</a:t>
            </a:fld>
            <a:endParaRPr lang="en-US"/>
          </a:p>
        </p:txBody>
      </p:sp>
    </p:spTree>
    <p:extLst>
      <p:ext uri="{BB962C8B-B14F-4D97-AF65-F5344CB8AC3E}">
        <p14:creationId xmlns:p14="http://schemas.microsoft.com/office/powerpoint/2010/main" val="594522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Addressing issues in globalization leads to a better understanding which leads to better relationships.  We can get into trouble when we think we understand, the same issue can actually seem very different in various regions.  This is a time when asking questions and listening to answers can be helpful.  We might say to someone “I understand that this is the way things are done in some regions of your country, is that true at your company?”  Another part of addressing globalization is understanding without comparing.  This is both a benefit and a challenge.  There may be times that we don’t agree with someone else’s culture but we can still understand how those aspects of their culture mold their perspective.  It can be extremely difficult to achieve that level of understanding but this type of empathy can be vital in building productive business relationships.  </a:t>
            </a:r>
          </a:p>
        </p:txBody>
      </p:sp>
      <p:sp>
        <p:nvSpPr>
          <p:cNvPr id="4" name="Slide Number Placeholder 3"/>
          <p:cNvSpPr>
            <a:spLocks noGrp="1"/>
          </p:cNvSpPr>
          <p:nvPr>
            <p:ph type="sldNum" sz="quarter" idx="5"/>
          </p:nvPr>
        </p:nvSpPr>
        <p:spPr/>
        <p:txBody>
          <a:bodyPr/>
          <a:lstStyle/>
          <a:p>
            <a:fld id="{F67FF599-CF6C-4219-80E7-0F5E4A2B9490}" type="slidenum">
              <a:rPr lang="en-US" smtClean="0"/>
              <a:t>9</a:t>
            </a:fld>
            <a:endParaRPr lang="en-US"/>
          </a:p>
        </p:txBody>
      </p:sp>
    </p:spTree>
    <p:extLst>
      <p:ext uri="{BB962C8B-B14F-4D97-AF65-F5344CB8AC3E}">
        <p14:creationId xmlns:p14="http://schemas.microsoft.com/office/powerpoint/2010/main" val="376520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F85D-C11E-4604-A1B2-B444AFFD6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737738-28B7-4D4A-B49C-8294A93A8E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A6B60C-C6CD-498B-B777-C593DF966A92}"/>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96E4A412-B028-43CD-8C62-B0F1F9912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5EC0A-8371-40B7-8E03-A8BA59C8EE0C}"/>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323786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AD7-2C7B-4C91-A857-214BBD894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110C1D-82D7-418F-9EDE-37316BAC72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19A24-D4A9-4ADB-8655-2BA11CFF7B08}"/>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9DCD9F4D-BEBE-4183-852B-C035DCCC5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7EDDE-E009-4AA4-B0F3-83EEFDFC82C8}"/>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423477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DA8BB-F573-4F03-B8B3-A61F348665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B83A3F-214F-4140-B488-F6C6B20C15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52B26-AF48-429C-9655-611C74A4A2C6}"/>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A8306FBD-6433-4352-B298-B5F74BF13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99F4-C002-4FF5-9316-EC636C09ACA1}"/>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177474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9CB0-6E3A-4EA6-B29E-645945DD6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D790B-F30E-4A3E-B866-2E336C5A1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7C227-0ABA-4C3F-842A-6A76E2D8E939}"/>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88E8BE7F-11D7-4FA7-9152-5E5FA45A6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EDB1B-0F70-4BC8-8F72-87D719EB80EC}"/>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2920113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9C33-5824-4845-9516-1D176246F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3F792C-2EC1-4991-95B2-A33CF8079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C98292-6B37-47F5-B9E1-FE712F8FB633}"/>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6773DF4A-0271-4BF4-8D83-96D628034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0A134-66B9-43F8-86EC-4B1C96108DD4}"/>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98304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828A1-169B-45CC-B20A-A97E4E89C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1D128-6A0B-455A-A81E-5C7CC939D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AA323F-82B4-4950-A294-5D19419C62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1D2FE-234C-47B2-BC6C-BD7A7AA69A09}"/>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6" name="Footer Placeholder 5">
            <a:extLst>
              <a:ext uri="{FF2B5EF4-FFF2-40B4-BE49-F238E27FC236}">
                <a16:creationId xmlns:a16="http://schemas.microsoft.com/office/drawing/2014/main" id="{303C0B92-6393-4E23-8920-4D63A042A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9328D-B662-4E08-A84E-CE298B4C245A}"/>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387057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39F01-B0EB-40C5-BE66-28D1218433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2B6104-08E7-49AE-9F1C-0F987EC633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4C62DB-3342-496C-9413-992D114A2A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BD86B-D448-4D5B-8197-F589377702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4029F9-360E-47EF-BA88-AD4D6C5CE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9A0CAC-A991-4CC9-A820-05303ED8AC1D}"/>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8" name="Footer Placeholder 7">
            <a:extLst>
              <a:ext uri="{FF2B5EF4-FFF2-40B4-BE49-F238E27FC236}">
                <a16:creationId xmlns:a16="http://schemas.microsoft.com/office/drawing/2014/main" id="{86DE3E32-67C8-414C-BF32-58E52F0DF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BFC4CF-703F-4811-A4E1-ACF4C2A2B3F5}"/>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279180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4F8B-706D-4A5D-81A6-284845A7BE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FACEC1-B74B-4F25-A778-350171AC1555}"/>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4" name="Footer Placeholder 3">
            <a:extLst>
              <a:ext uri="{FF2B5EF4-FFF2-40B4-BE49-F238E27FC236}">
                <a16:creationId xmlns:a16="http://schemas.microsoft.com/office/drawing/2014/main" id="{24D0C609-24D9-4B5B-B735-D769A81AE9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903800-40DB-44DB-A08A-586BF9AC1D99}"/>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100130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A820D-9CCE-4A52-995C-B35AFD60DF40}"/>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3" name="Footer Placeholder 2">
            <a:extLst>
              <a:ext uri="{FF2B5EF4-FFF2-40B4-BE49-F238E27FC236}">
                <a16:creationId xmlns:a16="http://schemas.microsoft.com/office/drawing/2014/main" id="{E3BD33B5-D68E-4C3B-B0A0-9CDF92EF7F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7FC6F-6B79-46D6-9360-73947C42A761}"/>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957469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DC78F-9B06-4B43-A7BE-609962117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1F963-C000-4CEC-9543-73E001D6EA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692F1-7206-42AE-AC1D-C0D9200BC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C2EC5-44F6-41F6-BDD4-60DF135D0D00}"/>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6" name="Footer Placeholder 5">
            <a:extLst>
              <a:ext uri="{FF2B5EF4-FFF2-40B4-BE49-F238E27FC236}">
                <a16:creationId xmlns:a16="http://schemas.microsoft.com/office/drawing/2014/main" id="{AFA9DAA9-0F99-4314-8959-BF26F6B3D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F4091-785A-4949-8C62-2202F928DCDC}"/>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1840049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12B9-79E0-405A-A68D-F7F64B9A6A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B4CF9A-9503-4A7C-97B8-28D3816E3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B507DF-9A32-4DC5-AAB8-7CB616CE5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A477D3-B8A2-40D2-936D-F062D45EB76C}"/>
              </a:ext>
            </a:extLst>
          </p:cNvPr>
          <p:cNvSpPr>
            <a:spLocks noGrp="1"/>
          </p:cNvSpPr>
          <p:nvPr>
            <p:ph type="dt" sz="half" idx="10"/>
          </p:nvPr>
        </p:nvSpPr>
        <p:spPr/>
        <p:txBody>
          <a:bodyPr/>
          <a:lstStyle/>
          <a:p>
            <a:fld id="{4FA0EE10-766B-44C8-8B0C-AE6FC0DF2D12}" type="datetimeFigureOut">
              <a:rPr lang="en-US" smtClean="0"/>
              <a:t>8/6/2020</a:t>
            </a:fld>
            <a:endParaRPr lang="en-US"/>
          </a:p>
        </p:txBody>
      </p:sp>
      <p:sp>
        <p:nvSpPr>
          <p:cNvPr id="6" name="Footer Placeholder 5">
            <a:extLst>
              <a:ext uri="{FF2B5EF4-FFF2-40B4-BE49-F238E27FC236}">
                <a16:creationId xmlns:a16="http://schemas.microsoft.com/office/drawing/2014/main" id="{08C8CF0A-D667-4C66-A67F-99D2A0103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FC188-D39C-4EB9-82B6-66433200C25F}"/>
              </a:ext>
            </a:extLst>
          </p:cNvPr>
          <p:cNvSpPr>
            <a:spLocks noGrp="1"/>
          </p:cNvSpPr>
          <p:nvPr>
            <p:ph type="sldNum" sz="quarter" idx="12"/>
          </p:nvPr>
        </p:nvSpPr>
        <p:spPr/>
        <p:txBody>
          <a:bodyPr/>
          <a:lstStyle/>
          <a:p>
            <a:fld id="{903D3EAB-1193-4B5B-9C55-063485ACD50F}" type="slidenum">
              <a:rPr lang="en-US" smtClean="0"/>
              <a:t>‹#›</a:t>
            </a:fld>
            <a:endParaRPr lang="en-US"/>
          </a:p>
        </p:txBody>
      </p:sp>
    </p:spTree>
    <p:extLst>
      <p:ext uri="{BB962C8B-B14F-4D97-AF65-F5344CB8AC3E}">
        <p14:creationId xmlns:p14="http://schemas.microsoft.com/office/powerpoint/2010/main" val="337005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EAF9F-43FA-4B87-BBD8-737CE3F69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21059A-11D2-4D0D-8699-A5FAC39DE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37A4FB-7CD1-4BEE-A732-E2FE7E794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0EE10-766B-44C8-8B0C-AE6FC0DF2D12}" type="datetimeFigureOut">
              <a:rPr lang="en-US" smtClean="0"/>
              <a:t>8/6/2020</a:t>
            </a:fld>
            <a:endParaRPr lang="en-US"/>
          </a:p>
        </p:txBody>
      </p:sp>
      <p:sp>
        <p:nvSpPr>
          <p:cNvPr id="5" name="Footer Placeholder 4">
            <a:extLst>
              <a:ext uri="{FF2B5EF4-FFF2-40B4-BE49-F238E27FC236}">
                <a16:creationId xmlns:a16="http://schemas.microsoft.com/office/drawing/2014/main" id="{031CA1A0-3205-45AD-9506-9256B54224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E7ED8B-5FAF-4EA9-AA84-465E70EB0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D3EAB-1193-4B5B-9C55-063485ACD50F}" type="slidenum">
              <a:rPr lang="en-US" smtClean="0"/>
              <a:t>‹#›</a:t>
            </a:fld>
            <a:endParaRPr lang="en-US"/>
          </a:p>
        </p:txBody>
      </p:sp>
    </p:spTree>
    <p:extLst>
      <p:ext uri="{BB962C8B-B14F-4D97-AF65-F5344CB8AC3E}">
        <p14:creationId xmlns:p14="http://schemas.microsoft.com/office/powerpoint/2010/main" val="13493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hyperlink" Target="https://www.ajc.com/news/national/when-was-the-last-government-shutdown-timeline-shutdowns/KlN1FLdhfBz9FznrrIBpTI/"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news.un.org/en/story/2019/01/1031462" TargetMode="External"/><Relationship Id="rId5" Type="http://schemas.openxmlformats.org/officeDocument/2006/relationships/hyperlink" Target="https://wck.org/news/puertorico-earthquake" TargetMode="External"/><Relationship Id="rId4" Type="http://schemas.openxmlformats.org/officeDocument/2006/relationships/hyperlink" Target="https://www.nytimes.com/2020/01/07/us/puerto-rico-earthquake.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png"/><Relationship Id="rId11" Type="http://schemas.openxmlformats.org/officeDocument/2006/relationships/image" Target="../media/image1.png"/><Relationship Id="rId5" Type="http://schemas.openxmlformats.org/officeDocument/2006/relationships/notesSlide" Target="../notesSlides/notesSlide2.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4a"/><Relationship Id="rId7" Type="http://schemas.openxmlformats.org/officeDocument/2006/relationships/image" Target="../media/image8.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3.xml"/><Relationship Id="rId10" Type="http://schemas.openxmlformats.org/officeDocument/2006/relationships/image" Target="../media/image1.png"/><Relationship Id="rId4" Type="http://schemas.openxmlformats.org/officeDocument/2006/relationships/slideLayout" Target="../slideLayouts/slideLayout7.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18" Type="http://schemas.openxmlformats.org/officeDocument/2006/relationships/customXml" Target="../ink/ink5.xml"/><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customXml" Target="../ink/ink2.xml"/><Relationship Id="rId17" Type="http://schemas.openxmlformats.org/officeDocument/2006/relationships/image" Target="../media/image20.png"/><Relationship Id="rId2" Type="http://schemas.openxmlformats.org/officeDocument/2006/relationships/audio" Target="../media/media5.m4a"/><Relationship Id="rId16" Type="http://schemas.openxmlformats.org/officeDocument/2006/relationships/customXml" Target="../ink/ink4.xml"/><Relationship Id="rId20" Type="http://schemas.openxmlformats.org/officeDocument/2006/relationships/image" Target="../media/image1.png"/><Relationship Id="rId1" Type="http://schemas.microsoft.com/office/2007/relationships/media" Target="../media/media5.m4a"/><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19.png"/><Relationship Id="rId10" Type="http://schemas.openxmlformats.org/officeDocument/2006/relationships/customXml" Target="../ink/ink1.xml"/><Relationship Id="rId19"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16.png"/><Relationship Id="rId1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7E40-FB50-4A33-B219-AC5A1076FCE8}"/>
              </a:ext>
            </a:extLst>
          </p:cNvPr>
          <p:cNvSpPr>
            <a:spLocks noGrp="1"/>
          </p:cNvSpPr>
          <p:nvPr>
            <p:ph type="ctrTitle"/>
          </p:nvPr>
        </p:nvSpPr>
        <p:spPr/>
        <p:txBody>
          <a:bodyPr/>
          <a:lstStyle/>
          <a:p>
            <a:r>
              <a:rPr lang="en-US" dirty="0"/>
              <a:t>Event Triggered Hunger:</a:t>
            </a:r>
          </a:p>
        </p:txBody>
      </p:sp>
      <p:sp>
        <p:nvSpPr>
          <p:cNvPr id="3" name="Subtitle 2">
            <a:extLst>
              <a:ext uri="{FF2B5EF4-FFF2-40B4-BE49-F238E27FC236}">
                <a16:creationId xmlns:a16="http://schemas.microsoft.com/office/drawing/2014/main" id="{C3F7633D-13C1-4C85-8156-D7B925918D2E}"/>
              </a:ext>
            </a:extLst>
          </p:cNvPr>
          <p:cNvSpPr>
            <a:spLocks noGrp="1"/>
          </p:cNvSpPr>
          <p:nvPr>
            <p:ph type="subTitle" idx="1"/>
          </p:nvPr>
        </p:nvSpPr>
        <p:spPr/>
        <p:txBody>
          <a:bodyPr/>
          <a:lstStyle/>
          <a:p>
            <a:r>
              <a:rPr lang="en-US" dirty="0"/>
              <a:t>A Global Concern</a:t>
            </a:r>
          </a:p>
        </p:txBody>
      </p:sp>
      <p:pic>
        <p:nvPicPr>
          <p:cNvPr id="6" name="Audio 5">
            <a:hlinkClick r:id="" action="ppaction://media"/>
            <a:extLst>
              <a:ext uri="{FF2B5EF4-FFF2-40B4-BE49-F238E27FC236}">
                <a16:creationId xmlns:a16="http://schemas.microsoft.com/office/drawing/2014/main" id="{3C7CB8F9-006B-4EC2-BFE6-67221A29B9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0415429"/>
      </p:ext>
    </p:extLst>
  </p:cSld>
  <p:clrMapOvr>
    <a:masterClrMapping/>
  </p:clrMapOvr>
  <mc:AlternateContent xmlns:mc="http://schemas.openxmlformats.org/markup-compatibility/2006" xmlns:p14="http://schemas.microsoft.com/office/powerpoint/2010/main">
    <mc:Choice Requires="p14">
      <p:transition spd="slow" p14:dur="2000" advTm="5445"/>
    </mc:Choice>
    <mc:Fallback xmlns="">
      <p:transition spd="slow" advTm="5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E988F-E96F-4DD1-B61B-BE351C6F8392}"/>
              </a:ext>
            </a:extLst>
          </p:cNvPr>
          <p:cNvSpPr txBox="1"/>
          <p:nvPr/>
        </p:nvSpPr>
        <p:spPr>
          <a:xfrm>
            <a:off x="539262" y="515815"/>
            <a:ext cx="11054861"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How does critically analyzing globalization add value to interactions?</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CD6351D-9654-43A0-92CB-34C56AFF6D72}"/>
              </a:ext>
            </a:extLst>
          </p:cNvPr>
          <p:cNvSpPr txBox="1"/>
          <p:nvPr/>
        </p:nvSpPr>
        <p:spPr>
          <a:xfrm rot="19860805">
            <a:off x="-234016" y="2461848"/>
            <a:ext cx="6236676" cy="646331"/>
          </a:xfrm>
          <a:prstGeom prst="rect">
            <a:avLst/>
          </a:prstGeom>
          <a:noFill/>
        </p:spPr>
        <p:txBody>
          <a:bodyPr wrap="square" rtlCol="0">
            <a:spAutoFit/>
          </a:bodyPr>
          <a:lstStyle/>
          <a:p>
            <a:r>
              <a:rPr lang="en-US" sz="3600" dirty="0">
                <a:solidFill>
                  <a:srgbClr val="00B050"/>
                </a:solidFill>
                <a:latin typeface="Brush Script MT" panose="03060802040406070304" pitchFamily="66" charset="0"/>
              </a:rPr>
              <a:t>“I don’t even know what I don’t know!”</a:t>
            </a:r>
          </a:p>
        </p:txBody>
      </p:sp>
      <p:sp>
        <p:nvSpPr>
          <p:cNvPr id="5" name="TextBox 4">
            <a:extLst>
              <a:ext uri="{FF2B5EF4-FFF2-40B4-BE49-F238E27FC236}">
                <a16:creationId xmlns:a16="http://schemas.microsoft.com/office/drawing/2014/main" id="{DC40BEC2-80B8-4E35-9FD3-84CA1B9616B9}"/>
              </a:ext>
            </a:extLst>
          </p:cNvPr>
          <p:cNvSpPr txBox="1"/>
          <p:nvPr/>
        </p:nvSpPr>
        <p:spPr>
          <a:xfrm rot="948898">
            <a:off x="7197969" y="2046458"/>
            <a:ext cx="3598985" cy="646331"/>
          </a:xfrm>
          <a:prstGeom prst="rect">
            <a:avLst/>
          </a:prstGeom>
          <a:noFill/>
        </p:spPr>
        <p:txBody>
          <a:bodyPr wrap="square" rtlCol="0">
            <a:spAutoFit/>
          </a:bodyPr>
          <a:lstStyle/>
          <a:p>
            <a:r>
              <a:rPr lang="en-US" dirty="0">
                <a:solidFill>
                  <a:schemeClr val="accent5">
                    <a:lumMod val="50000"/>
                  </a:schemeClr>
                </a:solidFill>
                <a:latin typeface="Comic Sans MS" panose="030F0702030302020204" pitchFamily="66" charset="0"/>
                <a:cs typeface="Cavolini" panose="020B0502040204020203" pitchFamily="66" charset="0"/>
              </a:rPr>
              <a:t>“I think I was 13 before I ever saw a black person not on tv”</a:t>
            </a:r>
          </a:p>
        </p:txBody>
      </p:sp>
      <p:sp>
        <p:nvSpPr>
          <p:cNvPr id="6" name="TextBox 5">
            <a:extLst>
              <a:ext uri="{FF2B5EF4-FFF2-40B4-BE49-F238E27FC236}">
                <a16:creationId xmlns:a16="http://schemas.microsoft.com/office/drawing/2014/main" id="{F22E9570-AA38-4A4A-B6F6-AD8FC38F2ED0}"/>
              </a:ext>
            </a:extLst>
          </p:cNvPr>
          <p:cNvSpPr txBox="1"/>
          <p:nvPr/>
        </p:nvSpPr>
        <p:spPr>
          <a:xfrm>
            <a:off x="3465059" y="3854100"/>
            <a:ext cx="5474677" cy="1200329"/>
          </a:xfrm>
          <a:prstGeom prst="rect">
            <a:avLst/>
          </a:prstGeom>
          <a:noFill/>
        </p:spPr>
        <p:txBody>
          <a:bodyPr wrap="square" rtlCol="0">
            <a:spAutoFit/>
          </a:bodyPr>
          <a:lstStyle/>
          <a:p>
            <a:r>
              <a:rPr lang="en-US" sz="3600" dirty="0">
                <a:solidFill>
                  <a:srgbClr val="C00000"/>
                </a:solidFill>
                <a:latin typeface="Algerian" panose="04020705040A02060702" pitchFamily="82" charset="0"/>
              </a:rPr>
              <a:t>“a little knowledge is a dangerous thing”</a:t>
            </a:r>
          </a:p>
        </p:txBody>
      </p:sp>
      <p:pic>
        <p:nvPicPr>
          <p:cNvPr id="12" name="Audio 11">
            <a:hlinkClick r:id="" action="ppaction://media"/>
            <a:extLst>
              <a:ext uri="{FF2B5EF4-FFF2-40B4-BE49-F238E27FC236}">
                <a16:creationId xmlns:a16="http://schemas.microsoft.com/office/drawing/2014/main" id="{3BF1CCCB-15B0-48B3-892F-1AC73022CC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02154269"/>
      </p:ext>
    </p:extLst>
  </p:cSld>
  <p:clrMapOvr>
    <a:masterClrMapping/>
  </p:clrMapOvr>
  <mc:AlternateContent xmlns:mc="http://schemas.openxmlformats.org/markup-compatibility/2006" xmlns:p14="http://schemas.microsoft.com/office/powerpoint/2010/main">
    <mc:Choice Requires="p14">
      <p:transition spd="slow" p14:dur="2000" advTm="85176"/>
    </mc:Choice>
    <mc:Fallback xmlns="">
      <p:transition spd="slow" advTm="8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anim calcmode="lin" valueType="num">
                                      <p:cBhvr>
                                        <p:cTn id="28" dur="2000" fill="hold"/>
                                        <p:tgtEl>
                                          <p:spTgt spid="6"/>
                                        </p:tgtEl>
                                        <p:attrNameLst>
                                          <p:attrName>ppt_w</p:attrName>
                                        </p:attrNameLst>
                                      </p:cBhvr>
                                      <p:tavLst>
                                        <p:tav tm="0" fmla="#ppt_w*sin(2.5*pi*$)">
                                          <p:val>
                                            <p:fltVal val="0"/>
                                          </p:val>
                                        </p:tav>
                                        <p:tav tm="100000">
                                          <p:val>
                                            <p:fltVal val="1"/>
                                          </p:val>
                                        </p:tav>
                                      </p:tavLst>
                                    </p:anim>
                                    <p:anim calcmode="lin" valueType="num">
                                      <p:cBhvr>
                                        <p:cTn id="2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2"/>
                </p:tgtEl>
              </p:cMediaNode>
            </p:audio>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1EFE1-7B47-4DB1-9B29-1F9CBF4ACA8C}"/>
              </a:ext>
            </a:extLst>
          </p:cNvPr>
          <p:cNvSpPr txBox="1"/>
          <p:nvPr/>
        </p:nvSpPr>
        <p:spPr>
          <a:xfrm>
            <a:off x="304800" y="516835"/>
            <a:ext cx="11648661" cy="4524315"/>
          </a:xfrm>
          <a:prstGeom prst="rect">
            <a:avLst/>
          </a:prstGeom>
          <a:noFill/>
        </p:spPr>
        <p:txBody>
          <a:bodyPr wrap="square" rtlCol="0">
            <a:spAutoFit/>
          </a:bodyPr>
          <a:lstStyle/>
          <a:p>
            <a:r>
              <a:rPr lang="en-US" dirty="0"/>
              <a:t>Resources</a:t>
            </a:r>
          </a:p>
          <a:p>
            <a:endParaRPr lang="en-US" dirty="0"/>
          </a:p>
          <a:p>
            <a:r>
              <a:rPr lang="en-US" dirty="0"/>
              <a:t>Ayala, E &amp; Mazzei, P &amp; Robles, F &amp; Garcia, S.E. (2020). ‘Scarier’ Than Hurricane Maria: A Deadly Earthquake Terrifies Puerto 	Rico.  </a:t>
            </a:r>
            <a:r>
              <a:rPr lang="en-US" i="1" dirty="0"/>
              <a:t>The New York Times.</a:t>
            </a:r>
            <a:r>
              <a:rPr lang="en-US" dirty="0"/>
              <a:t> </a:t>
            </a:r>
            <a:r>
              <a:rPr lang="en-US" dirty="0">
                <a:hlinkClick r:id="rId4"/>
              </a:rPr>
              <a:t>https://www.nytimes.com/2020/01/07/us/puerto-rico-earthquake.html</a:t>
            </a:r>
            <a:endParaRPr lang="en-US" dirty="0"/>
          </a:p>
          <a:p>
            <a:endParaRPr lang="en-US" dirty="0"/>
          </a:p>
          <a:p>
            <a:r>
              <a:rPr lang="en-US" dirty="0"/>
              <a:t>WCK activates in Puerto Rico in response to ongoing earthquakes. (2020). </a:t>
            </a:r>
            <a:r>
              <a:rPr lang="en-US" i="1" dirty="0"/>
              <a:t>World Central Kitchen</a:t>
            </a:r>
            <a:r>
              <a:rPr lang="en-US" dirty="0"/>
              <a:t>. 	</a:t>
            </a:r>
            <a:r>
              <a:rPr lang="en-US" dirty="0">
                <a:hlinkClick r:id="rId5"/>
              </a:rPr>
              <a:t>https://wck.org/news/puertorico-earthquake</a:t>
            </a:r>
            <a:endParaRPr lang="en-US" dirty="0"/>
          </a:p>
          <a:p>
            <a:endParaRPr lang="en-US" dirty="0"/>
          </a:p>
          <a:p>
            <a:r>
              <a:rPr lang="en-US" dirty="0"/>
              <a:t>Link between conflict and hunger worldwide, ‘all too persistent and deadly’, says new UN report. (2019). </a:t>
            </a:r>
            <a:r>
              <a:rPr lang="en-US" i="1" dirty="0"/>
              <a:t>UN News.</a:t>
            </a:r>
            <a:r>
              <a:rPr lang="en-US" dirty="0"/>
              <a:t> 	</a:t>
            </a:r>
            <a:r>
              <a:rPr lang="en-US" dirty="0">
                <a:hlinkClick r:id="rId6"/>
              </a:rPr>
              <a:t>https://news.un.org/en/story/2019/01/1031462</a:t>
            </a:r>
            <a:endParaRPr lang="en-US" dirty="0"/>
          </a:p>
          <a:p>
            <a:endParaRPr lang="en-US" dirty="0"/>
          </a:p>
          <a:p>
            <a:r>
              <a:rPr lang="en-US" dirty="0"/>
              <a:t>Pirani, F. (2019). This was the longest government shutdown in US history – A timeline of federal shutdowns. </a:t>
            </a:r>
            <a:r>
              <a:rPr lang="en-US" i="1" dirty="0"/>
              <a:t>The Atlanta 	Journal-Constitution.</a:t>
            </a:r>
            <a:r>
              <a:rPr lang="en-US" dirty="0"/>
              <a:t> </a:t>
            </a:r>
            <a:r>
              <a:rPr lang="en-US" dirty="0">
                <a:hlinkClick r:id="rId7"/>
              </a:rPr>
              <a:t>https://www.ajc.com/news/national/when-was-the-last-government-shutdown-timeline-	shutdowns/KlN1FLdhfBz9FznrrIBpTI/</a:t>
            </a:r>
            <a:endParaRPr lang="en-US" dirty="0"/>
          </a:p>
          <a:p>
            <a:endParaRPr lang="en-US" dirty="0"/>
          </a:p>
          <a:p>
            <a:endParaRPr lang="en-US" dirty="0"/>
          </a:p>
        </p:txBody>
      </p:sp>
      <p:pic>
        <p:nvPicPr>
          <p:cNvPr id="6" name="Audio 5">
            <a:hlinkClick r:id="" action="ppaction://media"/>
            <a:extLst>
              <a:ext uri="{FF2B5EF4-FFF2-40B4-BE49-F238E27FC236}">
                <a16:creationId xmlns:a16="http://schemas.microsoft.com/office/drawing/2014/main" id="{910D6058-3D17-4D31-B342-E6BA6AF71E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0953874"/>
      </p:ext>
    </p:extLst>
  </p:cSld>
  <p:clrMapOvr>
    <a:masterClrMapping/>
  </p:clrMapOvr>
  <mc:AlternateContent xmlns:mc="http://schemas.openxmlformats.org/markup-compatibility/2006" xmlns:p14="http://schemas.microsoft.com/office/powerpoint/2010/main">
    <mc:Choice Requires="p14">
      <p:transition spd="slow" p14:dur="2000" advTm="1450"/>
    </mc:Choice>
    <mc:Fallback xmlns="">
      <p:transition spd="slow" advTm="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C63F8D-221F-4B4F-A8F5-257CE2AC78C9}"/>
              </a:ext>
            </a:extLst>
          </p:cNvPr>
          <p:cNvPicPr>
            <a:picLocks noChangeAspect="1"/>
          </p:cNvPicPr>
          <p:nvPr/>
        </p:nvPicPr>
        <p:blipFill>
          <a:blip r:embed="rId6"/>
          <a:stretch>
            <a:fillRect/>
          </a:stretch>
        </p:blipFill>
        <p:spPr>
          <a:xfrm>
            <a:off x="923627" y="749592"/>
            <a:ext cx="3709502" cy="2473001"/>
          </a:xfrm>
          <a:prstGeom prst="rect">
            <a:avLst/>
          </a:prstGeom>
        </p:spPr>
      </p:pic>
      <p:sp>
        <p:nvSpPr>
          <p:cNvPr id="2" name="Rectangle 1">
            <a:extLst>
              <a:ext uri="{FF2B5EF4-FFF2-40B4-BE49-F238E27FC236}">
                <a16:creationId xmlns:a16="http://schemas.microsoft.com/office/drawing/2014/main" id="{170BB2A6-601E-4E66-AE08-D6BCDC808703}"/>
              </a:ext>
            </a:extLst>
          </p:cNvPr>
          <p:cNvSpPr/>
          <p:nvPr/>
        </p:nvSpPr>
        <p:spPr>
          <a:xfrm rot="19590050">
            <a:off x="1164024" y="1108930"/>
            <a:ext cx="2934650" cy="1754326"/>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accent5">
                    <a:lumMod val="75000"/>
                  </a:schemeClr>
                </a:solidFill>
                <a:effectLst/>
              </a:rPr>
              <a:t>NATURAL</a:t>
            </a:r>
          </a:p>
          <a:p>
            <a:pPr algn="ctr"/>
            <a:r>
              <a:rPr lang="en-US" sz="5400" b="1" cap="none" spc="0" dirty="0">
                <a:ln w="12700" cmpd="sng">
                  <a:solidFill>
                    <a:schemeClr val="accent4"/>
                  </a:solidFill>
                  <a:prstDash val="solid"/>
                </a:ln>
                <a:solidFill>
                  <a:schemeClr val="accent5">
                    <a:lumMod val="75000"/>
                  </a:schemeClr>
                </a:solidFill>
                <a:effectLst/>
              </a:rPr>
              <a:t>DISASTER</a:t>
            </a:r>
          </a:p>
        </p:txBody>
      </p:sp>
      <p:pic>
        <p:nvPicPr>
          <p:cNvPr id="6" name="Picture 5">
            <a:extLst>
              <a:ext uri="{FF2B5EF4-FFF2-40B4-BE49-F238E27FC236}">
                <a16:creationId xmlns:a16="http://schemas.microsoft.com/office/drawing/2014/main" id="{EB7B0DD2-4155-4F4B-9B02-1116CC92F5FA}"/>
              </a:ext>
            </a:extLst>
          </p:cNvPr>
          <p:cNvPicPr>
            <a:picLocks noChangeAspect="1"/>
          </p:cNvPicPr>
          <p:nvPr/>
        </p:nvPicPr>
        <p:blipFill rotWithShape="1">
          <a:blip r:embed="rId7"/>
          <a:srcRect b="7732"/>
          <a:stretch/>
        </p:blipFill>
        <p:spPr>
          <a:xfrm>
            <a:off x="7639362" y="662118"/>
            <a:ext cx="3295650" cy="2560475"/>
          </a:xfrm>
          <a:prstGeom prst="rect">
            <a:avLst/>
          </a:prstGeom>
        </p:spPr>
      </p:pic>
      <p:sp>
        <p:nvSpPr>
          <p:cNvPr id="3" name="Rectangle 2">
            <a:extLst>
              <a:ext uri="{FF2B5EF4-FFF2-40B4-BE49-F238E27FC236}">
                <a16:creationId xmlns:a16="http://schemas.microsoft.com/office/drawing/2014/main" id="{35F7109C-C5E0-4D80-92A3-1EF6A58DB63E}"/>
              </a:ext>
            </a:extLst>
          </p:cNvPr>
          <p:cNvSpPr/>
          <p:nvPr/>
        </p:nvSpPr>
        <p:spPr>
          <a:xfrm rot="2195918">
            <a:off x="8815929" y="1356646"/>
            <a:ext cx="1590115"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FF0000"/>
                </a:solidFill>
                <a:effectLst/>
              </a:rPr>
              <a:t>WAR</a:t>
            </a:r>
          </a:p>
        </p:txBody>
      </p:sp>
      <p:pic>
        <p:nvPicPr>
          <p:cNvPr id="7" name="Picture 6">
            <a:extLst>
              <a:ext uri="{FF2B5EF4-FFF2-40B4-BE49-F238E27FC236}">
                <a16:creationId xmlns:a16="http://schemas.microsoft.com/office/drawing/2014/main" id="{44D3F6C9-63CE-4C3F-B37B-0C4B38CD38DE}"/>
              </a:ext>
            </a:extLst>
          </p:cNvPr>
          <p:cNvPicPr>
            <a:picLocks noChangeAspect="1"/>
          </p:cNvPicPr>
          <p:nvPr/>
        </p:nvPicPr>
        <p:blipFill>
          <a:blip r:embed="rId8"/>
          <a:stretch>
            <a:fillRect/>
          </a:stretch>
        </p:blipFill>
        <p:spPr>
          <a:xfrm>
            <a:off x="1425317" y="3701749"/>
            <a:ext cx="1877009" cy="2659096"/>
          </a:xfrm>
          <a:prstGeom prst="rect">
            <a:avLst/>
          </a:prstGeom>
        </p:spPr>
      </p:pic>
      <p:pic>
        <p:nvPicPr>
          <p:cNvPr id="8" name="Picture 7">
            <a:extLst>
              <a:ext uri="{FF2B5EF4-FFF2-40B4-BE49-F238E27FC236}">
                <a16:creationId xmlns:a16="http://schemas.microsoft.com/office/drawing/2014/main" id="{9E3F2672-C5C2-4209-897E-166572ADCC7F}"/>
              </a:ext>
            </a:extLst>
          </p:cNvPr>
          <p:cNvPicPr>
            <a:picLocks noChangeAspect="1"/>
          </p:cNvPicPr>
          <p:nvPr/>
        </p:nvPicPr>
        <p:blipFill>
          <a:blip r:embed="rId9"/>
          <a:stretch>
            <a:fillRect/>
          </a:stretch>
        </p:blipFill>
        <p:spPr>
          <a:xfrm>
            <a:off x="3927120" y="3896356"/>
            <a:ext cx="3779968" cy="2250769"/>
          </a:xfrm>
          <a:prstGeom prst="rect">
            <a:avLst/>
          </a:prstGeom>
        </p:spPr>
      </p:pic>
      <p:pic>
        <p:nvPicPr>
          <p:cNvPr id="9" name="Picture 8">
            <a:extLst>
              <a:ext uri="{FF2B5EF4-FFF2-40B4-BE49-F238E27FC236}">
                <a16:creationId xmlns:a16="http://schemas.microsoft.com/office/drawing/2014/main" id="{423B3DEA-4E89-4326-8E11-DD572F86AC30}"/>
              </a:ext>
            </a:extLst>
          </p:cNvPr>
          <p:cNvPicPr>
            <a:picLocks noChangeAspect="1"/>
          </p:cNvPicPr>
          <p:nvPr/>
        </p:nvPicPr>
        <p:blipFill>
          <a:blip r:embed="rId10"/>
          <a:stretch>
            <a:fillRect/>
          </a:stretch>
        </p:blipFill>
        <p:spPr>
          <a:xfrm>
            <a:off x="7996529" y="3803169"/>
            <a:ext cx="3554370" cy="2369580"/>
          </a:xfrm>
          <a:prstGeom prst="rect">
            <a:avLst/>
          </a:prstGeom>
        </p:spPr>
      </p:pic>
      <p:sp>
        <p:nvSpPr>
          <p:cNvPr id="4" name="Rectangle 3">
            <a:extLst>
              <a:ext uri="{FF2B5EF4-FFF2-40B4-BE49-F238E27FC236}">
                <a16:creationId xmlns:a16="http://schemas.microsoft.com/office/drawing/2014/main" id="{171F219B-C4EF-41D5-9C31-BFBF538A4472}"/>
              </a:ext>
            </a:extLst>
          </p:cNvPr>
          <p:cNvSpPr/>
          <p:nvPr/>
        </p:nvSpPr>
        <p:spPr>
          <a:xfrm>
            <a:off x="1559547" y="4569632"/>
            <a:ext cx="9207136"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accent6">
                    <a:lumMod val="75000"/>
                  </a:schemeClr>
                </a:solidFill>
                <a:effectLst/>
              </a:rPr>
              <a:t>UNEXPECTED UNEMPLOYMENT</a:t>
            </a:r>
          </a:p>
        </p:txBody>
      </p:sp>
      <p:pic>
        <p:nvPicPr>
          <p:cNvPr id="12" name="Audio 11">
            <a:hlinkClick r:id="" action="ppaction://media"/>
            <a:extLst>
              <a:ext uri="{FF2B5EF4-FFF2-40B4-BE49-F238E27FC236}">
                <a16:creationId xmlns:a16="http://schemas.microsoft.com/office/drawing/2014/main" id="{90681AD8-E636-413B-A043-72A1E83142A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87844736"/>
      </p:ext>
    </p:extLst>
  </p:cSld>
  <p:clrMapOvr>
    <a:masterClrMapping/>
  </p:clrMapOvr>
  <mc:AlternateContent xmlns:mc="http://schemas.openxmlformats.org/markup-compatibility/2006" xmlns:p14="http://schemas.microsoft.com/office/powerpoint/2010/main">
    <mc:Choice Requires="p14">
      <p:transition spd="slow" p14:dur="2000" advTm="11401"/>
    </mc:Choice>
    <mc:Fallback xmlns="">
      <p:transition spd="slow" advTm="1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style.rotation</p:attrName>
                                        </p:attrNameLst>
                                      </p:cBhvr>
                                      <p:tavLst>
                                        <p:tav tm="0">
                                          <p:val>
                                            <p:fltVal val="90"/>
                                          </p:val>
                                        </p:tav>
                                        <p:tav tm="100000">
                                          <p:val>
                                            <p:fltVal val="0"/>
                                          </p:val>
                                        </p:tav>
                                      </p:tavLst>
                                    </p:anim>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04D94-8634-4F77-BAC6-3604B0116F08}"/>
              </a:ext>
            </a:extLst>
          </p:cNvPr>
          <p:cNvPicPr>
            <a:picLocks noChangeAspect="1"/>
          </p:cNvPicPr>
          <p:nvPr/>
        </p:nvPicPr>
        <p:blipFill>
          <a:blip r:embed="rId6"/>
          <a:stretch>
            <a:fillRect/>
          </a:stretch>
        </p:blipFill>
        <p:spPr>
          <a:xfrm>
            <a:off x="1001971" y="606488"/>
            <a:ext cx="1464869" cy="2175005"/>
          </a:xfrm>
          <a:prstGeom prst="rect">
            <a:avLst/>
          </a:prstGeom>
        </p:spPr>
      </p:pic>
      <p:pic>
        <p:nvPicPr>
          <p:cNvPr id="3" name="Picture 2">
            <a:extLst>
              <a:ext uri="{FF2B5EF4-FFF2-40B4-BE49-F238E27FC236}">
                <a16:creationId xmlns:a16="http://schemas.microsoft.com/office/drawing/2014/main" id="{0E960C19-6BDB-4284-90BC-FE1AAB076B8E}"/>
              </a:ext>
            </a:extLst>
          </p:cNvPr>
          <p:cNvPicPr>
            <a:picLocks noChangeAspect="1"/>
          </p:cNvPicPr>
          <p:nvPr/>
        </p:nvPicPr>
        <p:blipFill>
          <a:blip r:embed="rId7"/>
          <a:stretch>
            <a:fillRect/>
          </a:stretch>
        </p:blipFill>
        <p:spPr>
          <a:xfrm>
            <a:off x="9069063" y="467405"/>
            <a:ext cx="2619375" cy="1743075"/>
          </a:xfrm>
          <a:prstGeom prst="rect">
            <a:avLst/>
          </a:prstGeom>
        </p:spPr>
      </p:pic>
      <p:pic>
        <p:nvPicPr>
          <p:cNvPr id="5" name="Picture 4">
            <a:extLst>
              <a:ext uri="{FF2B5EF4-FFF2-40B4-BE49-F238E27FC236}">
                <a16:creationId xmlns:a16="http://schemas.microsoft.com/office/drawing/2014/main" id="{4791D8A2-A633-4622-B61F-4FDF1B3F1D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2707" y="43384"/>
            <a:ext cx="3286584" cy="428685"/>
          </a:xfrm>
          <a:prstGeom prst="rect">
            <a:avLst/>
          </a:prstGeom>
        </p:spPr>
      </p:pic>
      <p:pic>
        <p:nvPicPr>
          <p:cNvPr id="7" name="Picture 6" descr="A picture containing table, bottle, large, holding&#10;&#10;Description automatically generated">
            <a:extLst>
              <a:ext uri="{FF2B5EF4-FFF2-40B4-BE49-F238E27FC236}">
                <a16:creationId xmlns:a16="http://schemas.microsoft.com/office/drawing/2014/main" id="{89E95E63-38B6-45DE-A259-4AD6CDA6D9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056" y="686483"/>
            <a:ext cx="5632131" cy="1747903"/>
          </a:xfrm>
          <a:prstGeom prst="rect">
            <a:avLst/>
          </a:prstGeom>
        </p:spPr>
      </p:pic>
      <p:sp>
        <p:nvSpPr>
          <p:cNvPr id="8" name="TextBox 7">
            <a:extLst>
              <a:ext uri="{FF2B5EF4-FFF2-40B4-BE49-F238E27FC236}">
                <a16:creationId xmlns:a16="http://schemas.microsoft.com/office/drawing/2014/main" id="{B272D69B-4A46-4D18-8DCC-2CF3C88D41B7}"/>
              </a:ext>
            </a:extLst>
          </p:cNvPr>
          <p:cNvSpPr txBox="1"/>
          <p:nvPr/>
        </p:nvSpPr>
        <p:spPr>
          <a:xfrm>
            <a:off x="1391478" y="3127513"/>
            <a:ext cx="9753600" cy="2862322"/>
          </a:xfrm>
          <a:prstGeom prst="rect">
            <a:avLst/>
          </a:prstGeom>
          <a:noFill/>
        </p:spPr>
        <p:txBody>
          <a:bodyPr wrap="square" rtlCol="0">
            <a:spAutoFit/>
          </a:bodyPr>
          <a:lstStyle/>
          <a:p>
            <a:r>
              <a:rPr lang="en-US" dirty="0"/>
              <a:t>2019-2020 – Several earthquakes including 6.4 Magnitude</a:t>
            </a:r>
          </a:p>
          <a:p>
            <a:endParaRPr lang="en-US" dirty="0"/>
          </a:p>
          <a:p>
            <a:r>
              <a:rPr lang="en-US" dirty="0"/>
              <a:t>Massive Power Outages</a:t>
            </a:r>
          </a:p>
          <a:p>
            <a:endParaRPr lang="en-US" dirty="0"/>
          </a:p>
          <a:p>
            <a:r>
              <a:rPr lang="en-US" dirty="0"/>
              <a:t>Jose Andres’ World Central Kitchen served 2000 meals day of earthquake</a:t>
            </a:r>
          </a:p>
          <a:p>
            <a:endParaRPr lang="en-US" dirty="0"/>
          </a:p>
          <a:p>
            <a:r>
              <a:rPr lang="en-US" dirty="0"/>
              <a:t>WCK served 100,000 meals in one week</a:t>
            </a:r>
          </a:p>
          <a:p>
            <a:endParaRPr lang="en-US" dirty="0"/>
          </a:p>
          <a:p>
            <a:endParaRPr lang="en-US" dirty="0"/>
          </a:p>
          <a:p>
            <a:endParaRPr lang="en-US" dirty="0"/>
          </a:p>
        </p:txBody>
      </p:sp>
      <p:pic>
        <p:nvPicPr>
          <p:cNvPr id="6" name="Audio 5">
            <a:hlinkClick r:id="" action="ppaction://media"/>
            <a:extLst>
              <a:ext uri="{FF2B5EF4-FFF2-40B4-BE49-F238E27FC236}">
                <a16:creationId xmlns:a16="http://schemas.microsoft.com/office/drawing/2014/main" id="{C5F5B7E8-F178-4427-BFC7-2AFDB34F8AE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83911531"/>
      </p:ext>
    </p:extLst>
  </p:cSld>
  <p:clrMapOvr>
    <a:masterClrMapping/>
  </p:clrMapOvr>
  <mc:AlternateContent xmlns:mc="http://schemas.openxmlformats.org/markup-compatibility/2006" xmlns:p14="http://schemas.microsoft.com/office/powerpoint/2010/main">
    <mc:Choice Requires="p14">
      <p:transition spd="slow" p14:dur="2000" advTm="65901"/>
    </mc:Choice>
    <mc:Fallback xmlns="">
      <p:transition spd="slow" advTm="65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08499286-ABA9-4B41-B5F6-37A9EBA55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729" y="285566"/>
            <a:ext cx="11050542" cy="2629267"/>
          </a:xfrm>
          <a:prstGeom prst="rect">
            <a:avLst/>
          </a:prstGeom>
        </p:spPr>
      </p:pic>
      <p:sp>
        <p:nvSpPr>
          <p:cNvPr id="5" name="TextBox 4">
            <a:extLst>
              <a:ext uri="{FF2B5EF4-FFF2-40B4-BE49-F238E27FC236}">
                <a16:creationId xmlns:a16="http://schemas.microsoft.com/office/drawing/2014/main" id="{EB6EF877-C5C0-4E60-B08C-B32E08860E42}"/>
              </a:ext>
            </a:extLst>
          </p:cNvPr>
          <p:cNvSpPr txBox="1"/>
          <p:nvPr/>
        </p:nvSpPr>
        <p:spPr>
          <a:xfrm>
            <a:off x="686121" y="3299791"/>
            <a:ext cx="10905654" cy="2862322"/>
          </a:xfrm>
          <a:prstGeom prst="rect">
            <a:avLst/>
          </a:prstGeom>
          <a:noFill/>
        </p:spPr>
        <p:txBody>
          <a:bodyPr wrap="square" rtlCol="0">
            <a:spAutoFit/>
          </a:bodyPr>
          <a:lstStyle/>
          <a:p>
            <a:r>
              <a:rPr lang="en-US" dirty="0"/>
              <a:t>2018 saw around 56 million people in urgent need of food assistance across war torn areas of </a:t>
            </a:r>
          </a:p>
          <a:p>
            <a:endParaRPr lang="en-US" dirty="0"/>
          </a:p>
          <a:p>
            <a:r>
              <a:rPr lang="en-US" dirty="0"/>
              <a:t>Afghanistan</a:t>
            </a:r>
          </a:p>
          <a:p>
            <a:r>
              <a:rPr lang="en-US" dirty="0"/>
              <a:t>The Central African Republic</a:t>
            </a:r>
          </a:p>
          <a:p>
            <a:r>
              <a:rPr lang="en-US" dirty="0"/>
              <a:t>The Democratic Republic of the Congo</a:t>
            </a:r>
          </a:p>
          <a:p>
            <a:r>
              <a:rPr lang="en-US" dirty="0"/>
              <a:t>South Sudan</a:t>
            </a:r>
          </a:p>
          <a:p>
            <a:r>
              <a:rPr lang="en-US" dirty="0"/>
              <a:t>Yemen</a:t>
            </a:r>
          </a:p>
          <a:p>
            <a:r>
              <a:rPr lang="en-US" dirty="0"/>
              <a:t>Somalia</a:t>
            </a:r>
          </a:p>
          <a:p>
            <a:r>
              <a:rPr lang="en-US" dirty="0"/>
              <a:t>Syria</a:t>
            </a:r>
          </a:p>
          <a:p>
            <a:r>
              <a:rPr lang="en-US" dirty="0"/>
              <a:t>The Lake Chad Basin</a:t>
            </a:r>
          </a:p>
        </p:txBody>
      </p:sp>
      <p:pic>
        <p:nvPicPr>
          <p:cNvPr id="4" name="Audio 3">
            <a:hlinkClick r:id="" action="ppaction://media"/>
            <a:extLst>
              <a:ext uri="{FF2B5EF4-FFF2-40B4-BE49-F238E27FC236}">
                <a16:creationId xmlns:a16="http://schemas.microsoft.com/office/drawing/2014/main" id="{642D8842-D1D6-415B-85A2-1AA7AAA8B1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68757258"/>
      </p:ext>
    </p:extLst>
  </p:cSld>
  <p:clrMapOvr>
    <a:masterClrMapping/>
  </p:clrMapOvr>
  <mc:AlternateContent xmlns:mc="http://schemas.openxmlformats.org/markup-compatibility/2006" xmlns:p14="http://schemas.microsoft.com/office/powerpoint/2010/main">
    <mc:Choice Requires="p14">
      <p:transition spd="slow" p14:dur="2000" advTm="63458"/>
    </mc:Choice>
    <mc:Fallback xmlns="">
      <p:transition spd="slow" advTm="6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A6C6B-4B54-4005-96E6-D8053E79A464}"/>
              </a:ext>
            </a:extLst>
          </p:cNvPr>
          <p:cNvSpPr txBox="1"/>
          <p:nvPr/>
        </p:nvSpPr>
        <p:spPr>
          <a:xfrm>
            <a:off x="811161" y="575187"/>
            <a:ext cx="10382865"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December 22, 2018 – January 25, 2019   The longest government shutdown in US history</a:t>
            </a:r>
          </a:p>
        </p:txBody>
      </p:sp>
      <p:pic>
        <p:nvPicPr>
          <p:cNvPr id="4" name="Picture 3" descr="A screenshot of a cell phone&#10;&#10;Description automatically generated">
            <a:extLst>
              <a:ext uri="{FF2B5EF4-FFF2-40B4-BE49-F238E27FC236}">
                <a16:creationId xmlns:a16="http://schemas.microsoft.com/office/drawing/2014/main" id="{B1B0E99B-3596-4ED4-8AA9-D60CD3742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439" y="1457050"/>
            <a:ext cx="4534533" cy="1971950"/>
          </a:xfrm>
          <a:prstGeom prst="rect">
            <a:avLst/>
          </a:prstGeom>
        </p:spPr>
      </p:pic>
      <p:pic>
        <p:nvPicPr>
          <p:cNvPr id="6" name="Picture 5">
            <a:extLst>
              <a:ext uri="{FF2B5EF4-FFF2-40B4-BE49-F238E27FC236}">
                <a16:creationId xmlns:a16="http://schemas.microsoft.com/office/drawing/2014/main" id="{0B8B990E-6CEE-4EA3-8F0B-1DB2E4980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7211" y="4113532"/>
            <a:ext cx="3286584" cy="3238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C33C1F6-B210-4B35-B4F3-13D90436B7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018" y="2614377"/>
            <a:ext cx="4601217" cy="1009791"/>
          </a:xfrm>
          <a:prstGeom prst="rect">
            <a:avLst/>
          </a:prstGeom>
        </p:spPr>
      </p:pic>
      <p:pic>
        <p:nvPicPr>
          <p:cNvPr id="10" name="Picture 9" descr="A close up of a logo&#10;&#10;Description automatically generated">
            <a:extLst>
              <a:ext uri="{FF2B5EF4-FFF2-40B4-BE49-F238E27FC236}">
                <a16:creationId xmlns:a16="http://schemas.microsoft.com/office/drawing/2014/main" id="{8BA77A0E-4BC3-48DE-9B28-858EBF393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668" y="5263248"/>
            <a:ext cx="4505954" cy="82879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3A33BC0-398E-4998-BE1E-70883872FF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7599" y="4534483"/>
            <a:ext cx="4496427" cy="1143160"/>
          </a:xfrm>
          <a:prstGeom prst="rect">
            <a:avLst/>
          </a:prstGeom>
        </p:spPr>
      </p:pic>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BB44E74D-074E-4F34-806D-AE39BE05C4A0}"/>
                  </a:ext>
                </a:extLst>
              </p14:cNvPr>
              <p14:cNvContentPartPr/>
              <p14:nvPr/>
            </p14:nvContentPartPr>
            <p14:xfrm>
              <a:off x="1754570" y="1636676"/>
              <a:ext cx="809280" cy="45360"/>
            </p14:xfrm>
          </p:contentPart>
        </mc:Choice>
        <mc:Fallback xmlns="">
          <p:pic>
            <p:nvPicPr>
              <p:cNvPr id="13" name="Ink 12">
                <a:extLst>
                  <a:ext uri="{FF2B5EF4-FFF2-40B4-BE49-F238E27FC236}">
                    <a16:creationId xmlns:a16="http://schemas.microsoft.com/office/drawing/2014/main" id="{BB44E74D-074E-4F34-806D-AE39BE05C4A0}"/>
                  </a:ext>
                </a:extLst>
              </p:cNvPr>
              <p:cNvPicPr/>
              <p:nvPr/>
            </p:nvPicPr>
            <p:blipFill>
              <a:blip r:embed="rId11"/>
              <a:stretch>
                <a:fillRect/>
              </a:stretch>
            </p:blipFill>
            <p:spPr>
              <a:xfrm>
                <a:off x="1691570" y="1573676"/>
                <a:ext cx="934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C252A73-38F9-4606-A02F-C69A0D7C42E3}"/>
                  </a:ext>
                </a:extLst>
              </p14:cNvPr>
              <p14:cNvContentPartPr/>
              <p14:nvPr/>
            </p14:nvContentPartPr>
            <p14:xfrm>
              <a:off x="2801810" y="4187996"/>
              <a:ext cx="709200" cy="77040"/>
            </p14:xfrm>
          </p:contentPart>
        </mc:Choice>
        <mc:Fallback xmlns="">
          <p:pic>
            <p:nvPicPr>
              <p:cNvPr id="14" name="Ink 13">
                <a:extLst>
                  <a:ext uri="{FF2B5EF4-FFF2-40B4-BE49-F238E27FC236}">
                    <a16:creationId xmlns:a16="http://schemas.microsoft.com/office/drawing/2014/main" id="{2C252A73-38F9-4606-A02F-C69A0D7C42E3}"/>
                  </a:ext>
                </a:extLst>
              </p:cNvPr>
              <p:cNvPicPr/>
              <p:nvPr/>
            </p:nvPicPr>
            <p:blipFill>
              <a:blip r:embed="rId13"/>
              <a:stretch>
                <a:fillRect/>
              </a:stretch>
            </p:blipFill>
            <p:spPr>
              <a:xfrm>
                <a:off x="2739170" y="4124996"/>
                <a:ext cx="834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FAC995A-78A2-4BEE-A152-B08AE3E7A554}"/>
                  </a:ext>
                </a:extLst>
              </p14:cNvPr>
              <p14:cNvContentPartPr/>
              <p14:nvPr/>
            </p14:nvContentPartPr>
            <p14:xfrm>
              <a:off x="1164890" y="5397596"/>
              <a:ext cx="736560" cy="46080"/>
            </p14:xfrm>
          </p:contentPart>
        </mc:Choice>
        <mc:Fallback xmlns="">
          <p:pic>
            <p:nvPicPr>
              <p:cNvPr id="15" name="Ink 14">
                <a:extLst>
                  <a:ext uri="{FF2B5EF4-FFF2-40B4-BE49-F238E27FC236}">
                    <a16:creationId xmlns:a16="http://schemas.microsoft.com/office/drawing/2014/main" id="{CFAC995A-78A2-4BEE-A152-B08AE3E7A554}"/>
                  </a:ext>
                </a:extLst>
              </p:cNvPr>
              <p:cNvPicPr/>
              <p:nvPr/>
            </p:nvPicPr>
            <p:blipFill>
              <a:blip r:embed="rId15"/>
              <a:stretch>
                <a:fillRect/>
              </a:stretch>
            </p:blipFill>
            <p:spPr>
              <a:xfrm>
                <a:off x="1101890" y="5334596"/>
                <a:ext cx="862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C89B0E3E-4F43-4CC7-B896-56CCFAFEDFAA}"/>
                  </a:ext>
                </a:extLst>
              </p14:cNvPr>
              <p14:cNvContentPartPr/>
              <p14:nvPr/>
            </p14:nvContentPartPr>
            <p14:xfrm>
              <a:off x="7462010" y="2786156"/>
              <a:ext cx="1444320" cy="62280"/>
            </p14:xfrm>
          </p:contentPart>
        </mc:Choice>
        <mc:Fallback xmlns="">
          <p:pic>
            <p:nvPicPr>
              <p:cNvPr id="17" name="Ink 16">
                <a:extLst>
                  <a:ext uri="{FF2B5EF4-FFF2-40B4-BE49-F238E27FC236}">
                    <a16:creationId xmlns:a16="http://schemas.microsoft.com/office/drawing/2014/main" id="{C89B0E3E-4F43-4CC7-B896-56CCFAFEDFAA}"/>
                  </a:ext>
                </a:extLst>
              </p:cNvPr>
              <p:cNvPicPr/>
              <p:nvPr/>
            </p:nvPicPr>
            <p:blipFill>
              <a:blip r:embed="rId17"/>
              <a:stretch>
                <a:fillRect/>
              </a:stretch>
            </p:blipFill>
            <p:spPr>
              <a:xfrm>
                <a:off x="7399010" y="2723516"/>
                <a:ext cx="1569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2D07C406-971C-4242-AE42-254A4F3DE0BF}"/>
                  </a:ext>
                </a:extLst>
              </p14:cNvPr>
              <p14:cNvContentPartPr/>
              <p14:nvPr/>
            </p14:nvContentPartPr>
            <p14:xfrm>
              <a:off x="7565690" y="4642676"/>
              <a:ext cx="1379520" cy="18000"/>
            </p14:xfrm>
          </p:contentPart>
        </mc:Choice>
        <mc:Fallback xmlns="">
          <p:pic>
            <p:nvPicPr>
              <p:cNvPr id="19" name="Ink 18">
                <a:extLst>
                  <a:ext uri="{FF2B5EF4-FFF2-40B4-BE49-F238E27FC236}">
                    <a16:creationId xmlns:a16="http://schemas.microsoft.com/office/drawing/2014/main" id="{2D07C406-971C-4242-AE42-254A4F3DE0BF}"/>
                  </a:ext>
                </a:extLst>
              </p:cNvPr>
              <p:cNvPicPr/>
              <p:nvPr/>
            </p:nvPicPr>
            <p:blipFill>
              <a:blip r:embed="rId19"/>
              <a:stretch>
                <a:fillRect/>
              </a:stretch>
            </p:blipFill>
            <p:spPr>
              <a:xfrm>
                <a:off x="7502690" y="4579676"/>
                <a:ext cx="1505160" cy="143640"/>
              </a:xfrm>
              <a:prstGeom prst="rect">
                <a:avLst/>
              </a:prstGeom>
            </p:spPr>
          </p:pic>
        </mc:Fallback>
      </mc:AlternateContent>
      <p:pic>
        <p:nvPicPr>
          <p:cNvPr id="5" name="Audio 4">
            <a:hlinkClick r:id="" action="ppaction://media"/>
            <a:extLst>
              <a:ext uri="{FF2B5EF4-FFF2-40B4-BE49-F238E27FC236}">
                <a16:creationId xmlns:a16="http://schemas.microsoft.com/office/drawing/2014/main" id="{4A886273-2E62-45E0-B540-F8BEC19ADF31}"/>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0290934"/>
      </p:ext>
    </p:extLst>
  </p:cSld>
  <p:clrMapOvr>
    <a:masterClrMapping/>
  </p:clrMapOvr>
  <mc:AlternateContent xmlns:mc="http://schemas.openxmlformats.org/markup-compatibility/2006" xmlns:p14="http://schemas.microsoft.com/office/powerpoint/2010/main">
    <mc:Choice Requires="p14">
      <p:transition spd="slow" p14:dur="2000" advTm="59904"/>
    </mc:Choice>
    <mc:Fallback xmlns="">
      <p:transition spd="slow" advTm="59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E1F43F-45AA-4715-9A9F-F722BD9A3B2C}"/>
              </a:ext>
            </a:extLst>
          </p:cNvPr>
          <p:cNvSpPr txBox="1"/>
          <p:nvPr/>
        </p:nvSpPr>
        <p:spPr>
          <a:xfrm>
            <a:off x="501445" y="442452"/>
            <a:ext cx="10736826" cy="4524315"/>
          </a:xfrm>
          <a:prstGeom prst="rect">
            <a:avLst/>
          </a:prstGeom>
          <a:noFill/>
        </p:spPr>
        <p:txBody>
          <a:bodyPr wrap="square" rtlCol="0">
            <a:spAutoFit/>
          </a:bodyPr>
          <a:lstStyle/>
          <a:p>
            <a:pPr algn="ctr"/>
            <a:r>
              <a:rPr lang="en-US" sz="3200" dirty="0">
                <a:solidFill>
                  <a:srgbClr val="FF0000"/>
                </a:solidFill>
              </a:rPr>
              <a:t>Technology can help!</a:t>
            </a:r>
          </a:p>
          <a:p>
            <a:pPr algn="ctr"/>
            <a:endParaRPr lang="en-US" sz="3200" dirty="0">
              <a:solidFill>
                <a:srgbClr val="FF0000"/>
              </a:solidFill>
            </a:endParaRPr>
          </a:p>
          <a:p>
            <a:pPr algn="ctr"/>
            <a:endParaRPr lang="en-US" sz="3200" dirty="0">
              <a:solidFill>
                <a:srgbClr val="FF0000"/>
              </a:solidFill>
            </a:endParaRPr>
          </a:p>
          <a:p>
            <a:pPr marL="457200" indent="-457200">
              <a:buFont typeface="Arial" panose="020B0604020202020204" pitchFamily="34" charset="0"/>
              <a:buChar char="•"/>
            </a:pPr>
            <a:r>
              <a:rPr lang="en-US" sz="3200" dirty="0">
                <a:solidFill>
                  <a:srgbClr val="0070C0"/>
                </a:solidFill>
              </a:rPr>
              <a:t>Communication</a:t>
            </a:r>
          </a:p>
          <a:p>
            <a:pPr marL="457200" indent="-457200">
              <a:buFont typeface="Arial" panose="020B0604020202020204" pitchFamily="34" charset="0"/>
              <a:buChar char="•"/>
            </a:pPr>
            <a:r>
              <a:rPr lang="en-US" sz="3200" dirty="0">
                <a:solidFill>
                  <a:srgbClr val="0070C0"/>
                </a:solidFill>
              </a:rPr>
              <a:t>Fundraising</a:t>
            </a:r>
          </a:p>
          <a:p>
            <a:pPr marL="457200" indent="-457200">
              <a:buFont typeface="Arial" panose="020B0604020202020204" pitchFamily="34" charset="0"/>
              <a:buChar char="•"/>
            </a:pPr>
            <a:r>
              <a:rPr lang="en-US" sz="3200" dirty="0">
                <a:solidFill>
                  <a:srgbClr val="0070C0"/>
                </a:solidFill>
              </a:rPr>
              <a:t>Matching those who can help with those in need</a:t>
            </a:r>
          </a:p>
          <a:p>
            <a:pPr marL="457200" indent="-457200">
              <a:buFont typeface="Arial" panose="020B0604020202020204" pitchFamily="34" charset="0"/>
              <a:buChar char="•"/>
            </a:pPr>
            <a:r>
              <a:rPr lang="en-US" sz="3200" dirty="0">
                <a:solidFill>
                  <a:srgbClr val="0070C0"/>
                </a:solidFill>
              </a:rPr>
              <a:t>Awareness</a:t>
            </a:r>
          </a:p>
          <a:p>
            <a:pPr marL="457200" indent="-457200">
              <a:buFont typeface="Arial" panose="020B0604020202020204" pitchFamily="34" charset="0"/>
              <a:buChar char="•"/>
            </a:pPr>
            <a:r>
              <a:rPr lang="en-US" sz="3200" dirty="0">
                <a:solidFill>
                  <a:srgbClr val="0070C0"/>
                </a:solidFill>
              </a:rPr>
              <a:t>Preparedness</a:t>
            </a:r>
          </a:p>
          <a:p>
            <a:endParaRPr lang="en-US" sz="3200" dirty="0">
              <a:solidFill>
                <a:srgbClr val="FF0000"/>
              </a:solidFill>
            </a:endParaRPr>
          </a:p>
        </p:txBody>
      </p:sp>
      <p:pic>
        <p:nvPicPr>
          <p:cNvPr id="5" name="Audio 4">
            <a:hlinkClick r:id="" action="ppaction://media"/>
            <a:extLst>
              <a:ext uri="{FF2B5EF4-FFF2-40B4-BE49-F238E27FC236}">
                <a16:creationId xmlns:a16="http://schemas.microsoft.com/office/drawing/2014/main" id="{96091652-2195-4F69-B25B-005AC8C8495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2599463"/>
      </p:ext>
    </p:extLst>
  </p:cSld>
  <p:clrMapOvr>
    <a:masterClrMapping/>
  </p:clrMapOvr>
  <mc:AlternateContent xmlns:mc="http://schemas.openxmlformats.org/markup-compatibility/2006" xmlns:p14="http://schemas.microsoft.com/office/powerpoint/2010/main">
    <mc:Choice Requires="p14">
      <p:transition spd="slow" p14:dur="2000" advTm="52948"/>
    </mc:Choice>
    <mc:Fallback xmlns="">
      <p:transition spd="slow" advTm="52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9A8EDC-52BD-401D-A2CE-95F6C9EE80FB}"/>
              </a:ext>
            </a:extLst>
          </p:cNvPr>
          <p:cNvSpPr txBox="1"/>
          <p:nvPr/>
        </p:nvSpPr>
        <p:spPr>
          <a:xfrm>
            <a:off x="766916" y="516194"/>
            <a:ext cx="1032387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How does critically analyzing globalization add value to how you interact with people and understand social or global issues or events?</a:t>
            </a:r>
          </a:p>
        </p:txBody>
      </p:sp>
      <p:sp>
        <p:nvSpPr>
          <p:cNvPr id="3" name="TextBox 2">
            <a:extLst>
              <a:ext uri="{FF2B5EF4-FFF2-40B4-BE49-F238E27FC236}">
                <a16:creationId xmlns:a16="http://schemas.microsoft.com/office/drawing/2014/main" id="{C0B565F5-C9B2-436A-BBF4-E4F3E4D4FD61}"/>
              </a:ext>
            </a:extLst>
          </p:cNvPr>
          <p:cNvSpPr txBox="1"/>
          <p:nvPr/>
        </p:nvSpPr>
        <p:spPr>
          <a:xfrm>
            <a:off x="766916" y="2271252"/>
            <a:ext cx="10323871"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Prevents insensitivity</a:t>
            </a:r>
          </a:p>
          <a:p>
            <a:pPr marL="285750" indent="-28575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Find common ground</a:t>
            </a:r>
          </a:p>
          <a:p>
            <a:pPr marL="285750" indent="-28575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Understand other perspectives</a:t>
            </a:r>
          </a:p>
        </p:txBody>
      </p:sp>
      <p:pic>
        <p:nvPicPr>
          <p:cNvPr id="6" name="Audio 5">
            <a:hlinkClick r:id="" action="ppaction://media"/>
            <a:extLst>
              <a:ext uri="{FF2B5EF4-FFF2-40B4-BE49-F238E27FC236}">
                <a16:creationId xmlns:a16="http://schemas.microsoft.com/office/drawing/2014/main" id="{1CD14B4C-E4D2-46A2-AA6B-E1D9506845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71287356"/>
      </p:ext>
    </p:extLst>
  </p:cSld>
  <p:clrMapOvr>
    <a:masterClrMapping/>
  </p:clrMapOvr>
  <mc:AlternateContent xmlns:mc="http://schemas.openxmlformats.org/markup-compatibility/2006" xmlns:p14="http://schemas.microsoft.com/office/powerpoint/2010/main">
    <mc:Choice Requires="p14">
      <p:transition spd="slow" p14:dur="2000" advTm="41648"/>
    </mc:Choice>
    <mc:Fallback xmlns="">
      <p:transition spd="slow" advTm="4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675E8-ECB6-41C8-BFCF-15F9C5ABC304}"/>
              </a:ext>
            </a:extLst>
          </p:cNvPr>
          <p:cNvSpPr txBox="1"/>
          <p:nvPr/>
        </p:nvSpPr>
        <p:spPr>
          <a:xfrm>
            <a:off x="427703" y="457200"/>
            <a:ext cx="11149781"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Recommend strategies for using this kind of critical analysis for meeting your personal and professional goals.  What might this look like in your everyday life? Consider how globalization can be used to address the day-to day responsibilities or questions faced by practitioners in your field or discipline.</a:t>
            </a:r>
          </a:p>
        </p:txBody>
      </p:sp>
      <p:sp>
        <p:nvSpPr>
          <p:cNvPr id="3" name="TextBox 2">
            <a:extLst>
              <a:ext uri="{FF2B5EF4-FFF2-40B4-BE49-F238E27FC236}">
                <a16:creationId xmlns:a16="http://schemas.microsoft.com/office/drawing/2014/main" id="{E26C369B-7584-4320-9A21-2D86DE5CBFE5}"/>
              </a:ext>
            </a:extLst>
          </p:cNvPr>
          <p:cNvSpPr txBox="1"/>
          <p:nvPr/>
        </p:nvSpPr>
        <p:spPr>
          <a:xfrm>
            <a:off x="361335" y="2330245"/>
            <a:ext cx="11282516"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Ask questions</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Listen to answers</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Don’t make assumptions</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Educate yourself</a:t>
            </a:r>
          </a:p>
        </p:txBody>
      </p:sp>
      <p:pic>
        <p:nvPicPr>
          <p:cNvPr id="6" name="Audio 5">
            <a:hlinkClick r:id="" action="ppaction://media"/>
            <a:extLst>
              <a:ext uri="{FF2B5EF4-FFF2-40B4-BE49-F238E27FC236}">
                <a16:creationId xmlns:a16="http://schemas.microsoft.com/office/drawing/2014/main" id="{F60855D3-F9D4-4BE1-BCAF-9781CCFB0C7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56227837"/>
      </p:ext>
    </p:extLst>
  </p:cSld>
  <p:clrMapOvr>
    <a:masterClrMapping/>
  </p:clrMapOvr>
  <mc:AlternateContent xmlns:mc="http://schemas.openxmlformats.org/markup-compatibility/2006" xmlns:p14="http://schemas.microsoft.com/office/powerpoint/2010/main">
    <mc:Choice Requires="p14">
      <p:transition spd="slow" p14:dur="2000" advTm="65673"/>
    </mc:Choice>
    <mc:Fallback xmlns="">
      <p:transition spd="slow" advTm="65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AF169-D7C2-49AA-9478-8E1AD8F8D837}"/>
              </a:ext>
            </a:extLst>
          </p:cNvPr>
          <p:cNvSpPr txBox="1"/>
          <p:nvPr/>
        </p:nvSpPr>
        <p:spPr>
          <a:xfrm>
            <a:off x="235974" y="353961"/>
            <a:ext cx="1153323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Benefits and Challenges of addressing issues in globalization</a:t>
            </a:r>
          </a:p>
        </p:txBody>
      </p:sp>
      <p:sp>
        <p:nvSpPr>
          <p:cNvPr id="3" name="TextBox 2">
            <a:extLst>
              <a:ext uri="{FF2B5EF4-FFF2-40B4-BE49-F238E27FC236}">
                <a16:creationId xmlns:a16="http://schemas.microsoft.com/office/drawing/2014/main" id="{D32EC425-1BF4-4315-B9B7-E24F86D3363D}"/>
              </a:ext>
            </a:extLst>
          </p:cNvPr>
          <p:cNvSpPr txBox="1"/>
          <p:nvPr/>
        </p:nvSpPr>
        <p:spPr>
          <a:xfrm>
            <a:off x="422787" y="1327355"/>
            <a:ext cx="11346426"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Better understanding leads to better relationships</a:t>
            </a:r>
          </a:p>
          <a:p>
            <a:pPr marL="285750" indent="-28575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Same issue can seem different in various regions</a:t>
            </a:r>
          </a:p>
          <a:p>
            <a:pPr marL="285750" indent="-28575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Understanding without comparing</a:t>
            </a:r>
          </a:p>
        </p:txBody>
      </p:sp>
      <p:pic>
        <p:nvPicPr>
          <p:cNvPr id="6" name="Audio 5">
            <a:hlinkClick r:id="" action="ppaction://media"/>
            <a:extLst>
              <a:ext uri="{FF2B5EF4-FFF2-40B4-BE49-F238E27FC236}">
                <a16:creationId xmlns:a16="http://schemas.microsoft.com/office/drawing/2014/main" id="{EC9B2414-ED55-4D16-BE09-27691E4209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58576185"/>
      </p:ext>
    </p:extLst>
  </p:cSld>
  <p:clrMapOvr>
    <a:masterClrMapping/>
  </p:clrMapOvr>
  <mc:AlternateContent xmlns:mc="http://schemas.openxmlformats.org/markup-compatibility/2006" xmlns:p14="http://schemas.microsoft.com/office/powerpoint/2010/main">
    <mc:Choice Requires="p14">
      <p:transition spd="slow" p14:dur="2000" advTm="57109"/>
    </mc:Choice>
    <mc:Fallback xmlns="">
      <p:transition spd="slow" advTm="57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6"/>
                </p:tgtEl>
              </p:cMediaNode>
            </p:audio>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2.1"/>
</p:tagLst>
</file>

<file path=ppt/tags/tag2.xml><?xml version="1.0" encoding="utf-8"?>
<p:tagLst xmlns:a="http://schemas.openxmlformats.org/drawingml/2006/main" xmlns:r="http://schemas.openxmlformats.org/officeDocument/2006/relationships" xmlns:p="http://schemas.openxmlformats.org/presentationml/2006/main">
  <p:tag name="TIMING" val="|6.8|1.6|1.5"/>
</p:tagLst>
</file>

<file path=ppt/tags/tag3.xml><?xml version="1.0" encoding="utf-8"?>
<p:tagLst xmlns:a="http://schemas.openxmlformats.org/drawingml/2006/main" xmlns:r="http://schemas.openxmlformats.org/officeDocument/2006/relationships" xmlns:p="http://schemas.openxmlformats.org/presentationml/2006/main">
  <p:tag name="TIMING" val="|1.3|5.1"/>
</p:tagLst>
</file>

<file path=ppt/tags/tag4.xml><?xml version="1.0" encoding="utf-8"?>
<p:tagLst xmlns:a="http://schemas.openxmlformats.org/drawingml/2006/main" xmlns:r="http://schemas.openxmlformats.org/officeDocument/2006/relationships" xmlns:p="http://schemas.openxmlformats.org/presentationml/2006/main">
  <p:tag name="TIMING" val="|7"/>
</p:tagLst>
</file>

<file path=ppt/tags/tag5.xml><?xml version="1.0" encoding="utf-8"?>
<p:tagLst xmlns:a="http://schemas.openxmlformats.org/drawingml/2006/main" xmlns:r="http://schemas.openxmlformats.org/officeDocument/2006/relationships" xmlns:p="http://schemas.openxmlformats.org/presentationml/2006/main">
  <p:tag name="TIMING" val="|1.7"/>
</p:tagLst>
</file>

<file path=ppt/tags/tag6.xml><?xml version="1.0" encoding="utf-8"?>
<p:tagLst xmlns:a="http://schemas.openxmlformats.org/drawingml/2006/main" xmlns:r="http://schemas.openxmlformats.org/officeDocument/2006/relationships" xmlns:p="http://schemas.openxmlformats.org/presentationml/2006/main">
  <p:tag name="TIMING" val="|9.7"/>
</p:tagLst>
</file>

<file path=ppt/tags/tag7.xml><?xml version="1.0" encoding="utf-8"?>
<p:tagLst xmlns:a="http://schemas.openxmlformats.org/drawingml/2006/main" xmlns:r="http://schemas.openxmlformats.org/officeDocument/2006/relationships" xmlns:p="http://schemas.openxmlformats.org/presentationml/2006/main">
  <p:tag name="TIMING" val="|6.8"/>
</p:tagLst>
</file>

<file path=ppt/tags/tag8.xml><?xml version="1.0" encoding="utf-8"?>
<p:tagLst xmlns:a="http://schemas.openxmlformats.org/drawingml/2006/main" xmlns:r="http://schemas.openxmlformats.org/officeDocument/2006/relationships" xmlns:p="http://schemas.openxmlformats.org/presentationml/2006/main">
  <p:tag name="TIMING" val="|7.3"/>
</p:tagLst>
</file>

<file path=ppt/tags/tag9.xml><?xml version="1.0" encoding="utf-8"?>
<p:tagLst xmlns:a="http://schemas.openxmlformats.org/drawingml/2006/main" xmlns:r="http://schemas.openxmlformats.org/officeDocument/2006/relationships" xmlns:p="http://schemas.openxmlformats.org/presentationml/2006/main">
  <p:tag name="TIMING" val="|20.7|6.6|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2003</Words>
  <Application>Microsoft Office PowerPoint</Application>
  <PresentationFormat>Widescreen</PresentationFormat>
  <Paragraphs>86</Paragraphs>
  <Slides>11</Slides>
  <Notes>10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Arial</vt:lpstr>
      <vt:lpstr>Brush Script MT</vt:lpstr>
      <vt:lpstr>Calibri</vt:lpstr>
      <vt:lpstr>Calibri Light</vt:lpstr>
      <vt:lpstr>Comic Sans MS</vt:lpstr>
      <vt:lpstr>Times New Roman</vt:lpstr>
      <vt:lpstr>Office Theme</vt:lpstr>
      <vt:lpstr>Event Triggered Hunger: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Triggered Hunger:</dc:title>
  <dc:creator>Lesley Potts</dc:creator>
  <cp:lastModifiedBy>Lesley Potts</cp:lastModifiedBy>
  <cp:revision>35</cp:revision>
  <dcterms:created xsi:type="dcterms:W3CDTF">2020-02-16T20:29:55Z</dcterms:created>
  <dcterms:modified xsi:type="dcterms:W3CDTF">2020-08-06T12:10:49Z</dcterms:modified>
</cp:coreProperties>
</file>